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68" r:id="rId4"/>
    <p:sldId id="258" r:id="rId5"/>
    <p:sldId id="261" r:id="rId6"/>
    <p:sldId id="262" r:id="rId7"/>
    <p:sldId id="263" r:id="rId8"/>
    <p:sldId id="264" r:id="rId9"/>
    <p:sldId id="259" r:id="rId10"/>
    <p:sldId id="260" r:id="rId11"/>
    <p:sldId id="265" r:id="rId12"/>
    <p:sldId id="269" r:id="rId13"/>
    <p:sldId id="271" r:id="rId14"/>
    <p:sldId id="27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582"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F115938-EF01-4368-AF7F-7B5BAFCEE244}" type="datetimeFigureOut">
              <a:rPr lang="en-US" smtClean="0"/>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AF7FED-EC19-46AD-8DBF-1616751A6CE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115938-EF01-4368-AF7F-7B5BAFCEE244}" type="datetimeFigureOut">
              <a:rPr lang="en-US" smtClean="0"/>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AF7FED-EC19-46AD-8DBF-1616751A6CE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115938-EF01-4368-AF7F-7B5BAFCEE244}" type="datetimeFigureOut">
              <a:rPr lang="en-US" smtClean="0"/>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AF7FED-EC19-46AD-8DBF-1616751A6CE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115938-EF01-4368-AF7F-7B5BAFCEE244}" type="datetimeFigureOut">
              <a:rPr lang="en-US" smtClean="0"/>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AF7FED-EC19-46AD-8DBF-1616751A6CE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115938-EF01-4368-AF7F-7B5BAFCEE244}" type="datetimeFigureOut">
              <a:rPr lang="en-US" smtClean="0"/>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AF7FED-EC19-46AD-8DBF-1616751A6CE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F115938-EF01-4368-AF7F-7B5BAFCEE244}" type="datetimeFigureOut">
              <a:rPr lang="en-US" smtClean="0"/>
              <a:t>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AF7FED-EC19-46AD-8DBF-1616751A6CE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F115938-EF01-4368-AF7F-7B5BAFCEE244}" type="datetimeFigureOut">
              <a:rPr lang="en-US" smtClean="0"/>
              <a:t>12/7/2011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AF7FED-EC19-46AD-8DBF-1616751A6CE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F115938-EF01-4368-AF7F-7B5BAFCEE244}" type="datetimeFigureOut">
              <a:rPr lang="en-US" smtClean="0"/>
              <a:t>12/7/2011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AF7FED-EC19-46AD-8DBF-1616751A6CE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115938-EF01-4368-AF7F-7B5BAFCEE244}" type="datetimeFigureOut">
              <a:rPr lang="en-US" smtClean="0"/>
              <a:t>12/7/2011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AF7FED-EC19-46AD-8DBF-1616751A6CE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115938-EF01-4368-AF7F-7B5BAFCEE244}" type="datetimeFigureOut">
              <a:rPr lang="en-US" smtClean="0"/>
              <a:t>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AF7FED-EC19-46AD-8DBF-1616751A6CE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115938-EF01-4368-AF7F-7B5BAFCEE244}" type="datetimeFigureOut">
              <a:rPr lang="en-US" smtClean="0"/>
              <a:t>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AF7FED-EC19-46AD-8DBF-1616751A6CE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115938-EF01-4368-AF7F-7B5BAFCEE244}" type="datetimeFigureOut">
              <a:rPr lang="en-US" smtClean="0"/>
              <a:t>12/7/2011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AF7FED-EC19-46AD-8DBF-1616751A6CE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en.wikipedia.org/wiki/Academy_Awards" TargetMode="External"/><Relationship Id="rId2" Type="http://schemas.openxmlformats.org/officeDocument/2006/relationships/hyperlink" Target="http://en.wikipedia.org/wiki/82nd_Academy_Awards" TargetMode="External"/><Relationship Id="rId1" Type="http://schemas.openxmlformats.org/officeDocument/2006/relationships/slideLayout" Target="../slideLayouts/slideLayout2.xml"/><Relationship Id="rId6" Type="http://schemas.openxmlformats.org/officeDocument/2006/relationships/hyperlink" Target="http://en.wikipedia.org/wiki/Academy_Award_for_Best_Writing_(Original_Screenplay)" TargetMode="External"/><Relationship Id="rId5" Type="http://schemas.openxmlformats.org/officeDocument/2006/relationships/hyperlink" Target="http://en.wikipedia.org/wiki/Academy_Award_for_Best_Picture" TargetMode="External"/><Relationship Id="rId4" Type="http://schemas.openxmlformats.org/officeDocument/2006/relationships/hyperlink" Target="http://en.wikipedia.org/wiki/Academy_Award_for_Best_Directo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allpsych.com/books/index.html#r"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allpsych.com/disorders/disorders_alpha.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381000"/>
            <a:ext cx="7772400" cy="1470025"/>
          </a:xfrm>
        </p:spPr>
        <p:txBody>
          <a:bodyPr/>
          <a:lstStyle/>
          <a:p>
            <a:pPr algn="l"/>
            <a:r>
              <a:rPr lang="en-US" dirty="0" smtClean="0"/>
              <a:t>Do-Now</a:t>
            </a:r>
            <a:endParaRPr lang="en-US" dirty="0"/>
          </a:p>
        </p:txBody>
      </p:sp>
      <p:sp>
        <p:nvSpPr>
          <p:cNvPr id="5" name="TextBox 4"/>
          <p:cNvSpPr txBox="1"/>
          <p:nvPr/>
        </p:nvSpPr>
        <p:spPr>
          <a:xfrm>
            <a:off x="304800" y="1600200"/>
            <a:ext cx="8610600" cy="5201424"/>
          </a:xfrm>
          <a:prstGeom prst="rect">
            <a:avLst/>
          </a:prstGeom>
          <a:noFill/>
        </p:spPr>
        <p:txBody>
          <a:bodyPr wrap="square" rtlCol="0">
            <a:spAutoFit/>
          </a:bodyPr>
          <a:lstStyle/>
          <a:p>
            <a:pPr marL="514350" indent="-514350">
              <a:buFont typeface="+mj-lt"/>
              <a:buAutoNum type="arabicPeriod"/>
            </a:pPr>
            <a:r>
              <a:rPr lang="en-US" sz="2800" dirty="0" smtClean="0"/>
              <a:t>Do you believe people th</a:t>
            </a:r>
            <a:r>
              <a:rPr lang="en-US" sz="2800" dirty="0" smtClean="0"/>
              <a:t>at have physical illnesses (like cancer, heart disease, etc.) often feel judged or discriminated against based on their sickness? Explain. </a:t>
            </a:r>
          </a:p>
          <a:p>
            <a:pPr marL="514350" indent="-514350">
              <a:buFont typeface="+mj-lt"/>
              <a:buAutoNum type="arabicPeriod"/>
            </a:pPr>
            <a:endParaRPr lang="en-US" sz="2800" dirty="0"/>
          </a:p>
          <a:p>
            <a:pPr marL="514350" indent="-514350">
              <a:buFont typeface="+mj-lt"/>
              <a:buAutoNum type="arabicPeriod"/>
            </a:pPr>
            <a:endParaRPr lang="en-US" sz="2800" dirty="0"/>
          </a:p>
          <a:p>
            <a:pPr marL="514350" indent="-514350">
              <a:buFont typeface="+mj-lt"/>
              <a:buAutoNum type="arabicPeriod"/>
            </a:pPr>
            <a:r>
              <a:rPr lang="en-US" sz="2800" dirty="0" smtClean="0"/>
              <a:t>Do you believe people that have mental illnesses (like depression, phobias, OCD, etc) often feel judged or discriminated against based on their sickness? Explain. </a:t>
            </a:r>
          </a:p>
          <a:p>
            <a:endParaRPr lang="en-US" dirty="0"/>
          </a:p>
          <a:p>
            <a:endParaRPr lang="en-US" dirty="0" smtClean="0"/>
          </a:p>
          <a:p>
            <a:endParaRPr lang="en-US" dirty="0"/>
          </a:p>
          <a:p>
            <a:endParaRPr lang="en-US" dirty="0" smtClean="0"/>
          </a:p>
          <a:p>
            <a:endParaRPr lang="en-US" dirty="0"/>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Pros and Cons of Labeling</a:t>
            </a:r>
            <a:br>
              <a:rPr lang="en-US" dirty="0" smtClean="0"/>
            </a:br>
            <a:endParaRPr lang="en-US" dirty="0"/>
          </a:p>
        </p:txBody>
      </p:sp>
      <p:sp>
        <p:nvSpPr>
          <p:cNvPr id="3" name="Content Placeholder 2"/>
          <p:cNvSpPr>
            <a:spLocks noGrp="1"/>
          </p:cNvSpPr>
          <p:nvPr>
            <p:ph idx="1"/>
          </p:nvPr>
        </p:nvSpPr>
        <p:spPr>
          <a:xfrm>
            <a:off x="381000" y="1219200"/>
            <a:ext cx="8229600" cy="4525963"/>
          </a:xfrm>
        </p:spPr>
        <p:txBody>
          <a:bodyPr/>
          <a:lstStyle/>
          <a:p>
            <a:r>
              <a:rPr lang="en-US" dirty="0" smtClean="0"/>
              <a:t>(C) labels affect how others perceive us; may lead to stigmatization</a:t>
            </a:r>
          </a:p>
          <a:p>
            <a:r>
              <a:rPr lang="en-US" dirty="0" smtClean="0"/>
              <a:t>(C) self-fulfilling prophecy</a:t>
            </a:r>
          </a:p>
          <a:p>
            <a:pPr>
              <a:buNone/>
            </a:pPr>
            <a:r>
              <a:rPr lang="en-US" dirty="0" smtClean="0">
                <a:sym typeface="Wingdings" pitchFamily="2" charset="2"/>
              </a:rPr>
              <a:t>you h</a:t>
            </a:r>
            <a:r>
              <a:rPr lang="en-US" dirty="0" smtClean="0"/>
              <a:t>ave these signs of depression; you feel depressed(or more upset) because you have depression</a:t>
            </a:r>
          </a:p>
          <a:p>
            <a:r>
              <a:rPr lang="en-US" dirty="0" smtClean="0"/>
              <a:t>(P) Help professionals communicate and do research</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Bottom line: </a:t>
            </a:r>
            <a:endParaRPr lang="en-US" dirty="0"/>
          </a:p>
        </p:txBody>
      </p:sp>
      <p:sp>
        <p:nvSpPr>
          <p:cNvPr id="3" name="Content Placeholder 2"/>
          <p:cNvSpPr>
            <a:spLocks noGrp="1"/>
          </p:cNvSpPr>
          <p:nvPr>
            <p:ph idx="1"/>
          </p:nvPr>
        </p:nvSpPr>
        <p:spPr/>
        <p:txBody>
          <a:bodyPr>
            <a:normAutofit/>
          </a:bodyPr>
          <a:lstStyle/>
          <a:p>
            <a:r>
              <a:rPr lang="en-US" sz="5000" dirty="0" smtClean="0"/>
              <a:t>Is this the best w</a:t>
            </a:r>
            <a:r>
              <a:rPr lang="en-US" sz="5000" dirty="0" smtClean="0"/>
              <a:t>ay to diagnose someone with PTSD?</a:t>
            </a:r>
            <a:endParaRPr lang="en-US" sz="5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Our mission: </a:t>
            </a:r>
            <a:endParaRPr lang="en-US" dirty="0"/>
          </a:p>
        </p:txBody>
      </p:sp>
      <p:sp>
        <p:nvSpPr>
          <p:cNvPr id="3" name="Content Placeholder 2"/>
          <p:cNvSpPr>
            <a:spLocks noGrp="1"/>
          </p:cNvSpPr>
          <p:nvPr>
            <p:ph idx="1"/>
          </p:nvPr>
        </p:nvSpPr>
        <p:spPr/>
        <p:txBody>
          <a:bodyPr/>
          <a:lstStyle/>
          <a:p>
            <a:r>
              <a:rPr lang="en-US" dirty="0" smtClean="0"/>
              <a:t>Does Willi</a:t>
            </a:r>
            <a:r>
              <a:rPr lang="en-US" dirty="0" smtClean="0"/>
              <a:t>am James have PTSD? </a:t>
            </a:r>
            <a:endParaRPr lang="en-US" dirty="0"/>
          </a:p>
        </p:txBody>
      </p:sp>
      <p:sp>
        <p:nvSpPr>
          <p:cNvPr id="26626" name="AutoShape 2" descr="data:image/jpeg;base64,/9j/4AAQSkZJRgABAQAAAQABAAD/2wCEAAkGBhQSERQUEhMUFRUVFRQXFBQUFRQUFBQUFBUVFBQUFBQXHCYeFxkjGRQUHy8gIycpLCwsFR4xNTAqNSYrLCkBCQoKDgwOGg8PGikcHyQsKSksLCwpKSkpKSwsLCkpLCkpKSkpLCwpKSkpKSwsLCkpLCksKSwpKSkpKSwsKSwpKf/AABEIALcBEwMBIgACEQEDEQH/xAAcAAACAgMBAQAAAAAAAAAAAAAEBQMGAAECBwj/xAA+EAABAwMCAwYEBQMCBAcAAAABAAIRAwQhEjEFQVEGEyJhcYEykaGxFELB0fAHUmIjgjNTcuEVNENjc5Ki/8QAGQEAAwEBAQAAAAAAAAAAAAAAAQIDAAQF/8QAIxEAAgIDAQADAQADAQAAAAAAAAECERIhMQMTQVFhIjJxBP/aAAwDAQACEQMRAD8AqtIoukUIxF0V47kymIVTRNMqGmETTCRzYcSamVOwqNjVOwJX6M1ErCpQ5RBT0KJdn8jfjMic4axo5ucSAPcowcpOkHE2M7fqfoMpJxqo8ks1O7sAF5pRrnlBO2SMKDitE0S9zahaQf8Ahlz3ETnOY/RVfinEqmo7gOgkDDfL3E+q9CEcf6ymCWy5W/aZjAajNMw3H+o54jBaRGmck9Evq9tuTCBIOdAL9W8FzhluOUjkq1Y0SWuM5AktBDXH3dg+2VguKkYpg9CTEEDLt8H9lbI1FroF9Zh0aZc4OOhjQWj+3URDRvMcgPNA16zmau+7tr9ekd2DUJAkl2trvLljeElvuPVNDWtBaCBqDRDSRsf8jHPzQlLi5iHAkCDp0zq8p5BZWB0XBnbKtRb3bqlOs0GRrp6YDmwWOL3EkAH4Sd+q6HF6TtL6DTQ1Fs6BIp1HO0E0zzaQdUDbI5ZpFzXa86ixgOMAubsAJ0txOFKeJk6QDpAgCCA1mIJDYJO6ot9Fuj0rs/25rNLX1H943XDhO8kh509IaYiIPVPu1nau+NF1SzbS7sN1Oc14fUa0z4g3mIEz64wV4y3izmMbTkFuR4cagSHQ6N4LcSnXZzj9TUaepwFQaHEOjB1ARI3GqYnkNt0E6A0pFb41x24rPJrVXvPm4kew2SguKedrOy1WyqAPOpj5NOppLQ4CJkGYOdpPXZIla7IY0aJXK7K5RCaWLcLSxjunWI2R9vxEjm4eYJCWrYWMX3s328fbvaHVHPYSNTXGYHMhet2HFqddodTeHSJwvmlpVs7E9oX0rmi0E6S4NPo7H3U5xTCnR7kQoagRUKCqFzIoL6wQ7moqsEO4LMZETmoeq1FOQ9RQZRICdTWKUhYlGpHnLK6Mo3CUMBRFKUz8iCHlK5RDLlJGPKmY4qfxGH1O6RDbtIGVSpG3BnOEvwmH7LqevsJPyR93x6jRkaWuO2ZAHhADgW7u3yepPPA3AaPdg1qjHlsODPhaCTiXg+KN4x5pP2prse4upNcyfy6fAW7zq3kz0+SrCOCLQjqwPjnF+9cXMwABE7yIkiPPrKrd1du395j5g9UTWeYgyD6k5/RA3APqDz5qsRnw1+OwZ3IjntM4WhdlwAa6CORzJ6lDkTPVcsbJzg8nfuqkrJzeumHGPt6hdhw5j0cPh9wuDalwzuN/3XdG3MELXRqbDLrhHg7xjpH5o3Epa2hnn6k/yE04bWcyRuDiORnCIZw/mCIM4PKOvRZSC4CZojEYO8fdd2sscDj7j6pibHEwhqlCDj+enRNdi1RbqvEad1ZVKVRmrSxzqbROptVrTpcANsSMY5HlHmbhGFauHVYMGCDIIzkc1VarYcR0MfJVhpEpnGpaKxdJxDlbKxbAWMcwtreldBi1mOQE87GW4fe0GnbWD/8AXP6JVQtHPMNBJ6Beif097D1W1216rdDWg6QdyTifLCnJjJHq0qGq5dlQ1VBDglZyGc5T1QhiEGFHJUNRTlRVAosqmCkLawsW0g5Qfww5LBRhLrLiWpyZOrhd0oUcikTU6SKpW6Go1UwoEQo4j2Ruoqbg9cMrtLiA0mHOIJ0g7uAAJn0WqpQ1vVirTMTD2EgbkahIC2JrLpxSk+kwAuaGkktzqeWHbSGmeRMun9FUuJWviJZqg8iHY6eI7mFYuM9oQLqqQPHhmsku0Nzpa1sxsHEk84gc0svbvVvk7ycu+fVRa3o7FtFZuLQnCFq8MMQFZn0hMiP2XBEKsYgaKo7g5/m67ocMzkKxyDyWOoc0W6CoCsWGkeSJoWzCMKepZg/mPzUbeFQZDilHUTYsmjkiGWoXVGgRvkdefyRdFqFhcQOtYY+qWV+HqxvyhK1ESqRZCcRHStIKq3FLTRWePOR6HKv34f8A7JRxbhZdUkAfCFeL0c0o7Ka8Qog0pvxW07sicnyS/X0CKdkmcNlHWdgam2IQg1dE24HTMmVmFGN4Cebgmtv2bY0AvMqUWYOSUXSpuDQ07JRg2xs2U4LWr0rgdbvKYjcBed206dirL2Qvy2o0ciYK3VQC5fgXKKrZlOn1RCX3F2OqTENiSvRIQzrcp4GhyiuKSXFhsROCgqIi4wSgK9WFCRVGiViEddBYlpjWeSW1XS5OaNWYQ1OxbAMbqalgwvSkcYxovTW12SWi5OrJ2FGtjZElVqW1W5Taoldxug0ayyX1kHspXHOoKevbemwU599MoG7ZEeiJ7O1hUpmkT8J1DHXp6kD5qC6Hi8woTj9nb5StAznrsMlaqUpC4ezOCjFlqMdagfmj3XQ0/wB0+6icweS0+kBmBC1WEmIatB2YAWmUM+ylbU0jG5ws9BVkgJG63TqqN1QAS4/qom8Rb5pabM2Gyuvw+JOygoVp2COGRCO0I9gHdw77IC4uCajabGySCSSQ0NExklMC4yGnrCmocMGovdiTAHMnoq5JLZFeWbKX2hsHtqAPaBI1NIMhzSSJB9QgBYGJwrN22cC2g7oazOe0scPuVX6d5yhZSbVoE/NQk4sEc2Oa3QpPnwyFMwNLwCYHNT0qDRUI1u09Qn3RLVnDqNQCS4/NLRfVA/43b9U5cTkGY5JVVtpJSr+jSivotFlxd7WAFxk8k74TxMyDzBVc4S+GyBMBZb8RJeY6pqrhFOz1C64+4gQeSUm9qF06io6YljSei6FUBFy/AY/pY7LiPhEldXHE5xKrRvui5bdSUIy/QtDitVSa+uIRYqYSi+aSpTWx48A3XeViGdbOlYkDZUqN+YjCMt2yhLKxJ5JzStYC7JMjRqm1ObIYS1jE1tBhTQjJahwlVzumtRKbndFmsJ4Pfd1UB5GQ70PP2OfZO7y3h3r/AAquWVwGVGPLQ4Nc1xafzBpBI+ivz6Qua7niGhwDiehLYmPMjl1UZHX4fbKvUaRuonmURxC3frIG43PmN0quXGn8T2N9Tn0hJSOq2g5lJduo6gW+WCltpxmmDBfJ9HQntvVa6CNo3GUjux4uwe3y0HmMEdIUVw/SPhMz6o4MZJIweqV8WrkYb7xulTdjy4Q1JduNI6kgLql3IwarJ/6hlQWVOZljXEgjxEndE23ZpkS/5Y5CFXi6Qp3wPoURu0/sUbTSqhb934W/DO28JjQcgrspokZbAPBJ2yoeIcVaHfDIbgGeZ3gfJGBuQk11Z97cFg+Fobqj+6BIlZq2aOhR2sIcKUdXv9nBoj5tKr4YrL2moTUY0CA1kRziTBPqltOxBV1qJzzuU2wFtAHKJtoCIq2rQQA4T0UXc5g7ha0xapklVmrZKb2lDwOqdUWwgLvxVQByWXQT4NLSkQw6dyIK74VweHEuXHBK+S0n09FYKLk7RzphLKsMAKGfVUxEoS5dCyVBZ096io18ocXMqWlbmZStlI+basf2pkLp9CVBZvhMaWVJ7DjWhebLyWJpoW0BqRQ7W0AXVw2FLTbhQ3bl1Vo5p6lRACmdmcJQHppZnCCEYRV2Se7OU3qHCTXhysxCIPXoHYz/AFLep/d3Zb1jR+4Ix5FeeBXH+m9wRdaJAFRpmT/aDGkczkqdFvKbi6/RVxUvf4WuLZMOLdwBvB5Ib/wYtYQCIJBJIBdI2Oo5Vr7R2DKVd2nIOfQnJHzSWtXOwCmrXD0aUlsrNzwwatj6/sm3CiWiBMb581OLWTLvkpWshH/pkq2jrvCeaGq2uo5O6k15RHeNDcoSVFVtA9O3LMjKJF2SuGVA7ZdhmUtJmomY2cqVlKFxSU4KRseiSfsuKDIcTHxdOfqsNTxJDd3Dm0KkPIkODTJwScQfUhMlZFyUUwDtZea67g0iGgNJB5j4s+RMeySMqObsVcm0m8Tpl5hl5TptDWtb/wCbgZD+laQQD+bAVTq25BLSC0gwQQQQRuCDkHyXU4VpnCpuW0ROcSQTv1RVJ3MqNtEdVNTpQl0NbCXnwoC1p/G89UyYyRHVS/hslg5gLRQPR3oU0K5a8EdVZW3YwUDc8ELGyM9VBQcSqSkkShBsdtvkDf3ZIRVCzJCy44bhc79dnSvBinhbiXZV84bwIvYHEeiD7HdjHPqa6gho2HUr091m1jNogJqvYPkwWKPP6nBg07lMuH8IneVnEr5rX8t13Q46GjkmxRJyd7Df/B2rEOO0YWIUjWygOYIS29COZUlDXrV0cRzzdyFzE0szhLm00ytBhTMTVEqum5TSoEurjKzBWwcNTHgd8aNxRqTAbUYXH/HUNX/5lBQutKVGei69pawNd/Q+Jvo4Aj7pLKgs65dSAJnQdOeTTlo9AdSJYyVCTxZ7PlJTggetWgStW8uglbvGYhStrtbBIKCl9lHE4fbHouHWBPVMTdtjB/dAVKgdvKzm2CograBpO8jumbM7KBpBELqidOOSSSfQpoLbhY16wFQylNJkjn81W+OeJvdg/wCR9jI+sfJPqzvCqz3urW/kSY8g3A/nmunwjbOL3lUQvgVc03FwwcH33++VZ/6l39G6oW9xSA72dFXADiNJMOMZgjHk5VKyzn+dEXxZrhSp6diXHO2AAP1XXOqOGH+xXxaPc6SYCJo0o3Kl0vO5C6/C9SodOi4oMshguPLZbdcaXNcea4ZULhoiEPfODd3bckyEu9jmrft1CT7LglgcBzKqdzxLVEcuamtuJnU0nMKjjaoRSadl/s7Zx2aT6BO+HcAe54Lm481Yux17RuLdr2RMQ4cw4bgqwdyOS5X5bOn53WgGxYGDMBDcZ4lDDCOvLKRhUzjtCs3bI6IbWiN2VPjXFDrIlD2V1jJz5JdxeqSTqEFLhWjZVi9CybLW69M/EsVV/GO6lYm0JseWVExK3cU0x4OGvAR11wIuEtTyMolXFBMLWhhZVs3MMOEIy0ao3segepRQFegnr2IKvTRkwULRbrbrdGhi6fTwlTDiBWx0kjk4R7jI/X5oulUhB3ARNs/UJHv5FT9V9nV/5p1/idVmy70WtJU7hGSgaz6jvh0gdIzHzU4s65bJXMIGPlKhLup+WUMWvnf6f91jbRztyT6YH0T0GkGC7pt3MeqmZVDhgoZnDmjJEn5rru4OEjdg4GufDQhzXwuLq4wAgrm5DRkpUrBNmcSvPAWzGrfyb+Y++3ulGv8A0w3m5zvZoOf2UdxWLp6n+Nb7Lui36CB+p9yvQ844o8z1llIZ2LcgK1cT4cH2wAHiZ8Mdenvt8lXeEACXuwBzTqnf1HHTTdogBxO5g/C0f2k7+nSVSrJt0iqC6b6rda6a0S7HQKz2/Z+nUcG6AKjzuw51O5iTp+io/aPhNe2rOp3DHNc1xAJBDXjk5jtnAjokcHHoVJM4qcZdJ04S+rVJyTK5WoRSRmYCibWg5xwtW1pmXbJxbsAGEyFY37MOq0H6mVSw8wNj6hemcL7faABWbJ/ubmfZeX2t4BhyIN2BtKphGRPJxPcbPjtKsyWOHpzHqEBf0g+V5DT409jgWkg9QrNwztbUe8NdGR9VKXi/oovT9FXbDhoBlUurTXpnGOE1K7S/psOoVJvOGFsypKP0FuhNK0jvwSxH4zfINeGipTMwYV24LxEOEHdVkXbSN1zTvtDpBT3Y1UXe/wCHte3YKv1rDQcbKW17RCMlE98H5CniGxS96BrvTC9t9OeSVVilka9nQeunPwhw9dE4SBBrgqKyrlr+oOCOo/dd1yhqPxJmrQibTtD+owaZ5KMYCs3YzgrLnW2oDpDNwYIcTDSPr8kq43wR1u8tPibycBAOJj1A3CjLzcTv8vZS70XVdp+4CGFQnr9kSW4XMBJRdyNQIQ9Z8Luq8JZfX2EUhZTN1KyXXFXWZ5DbzPVRPqkqIun0+/or+fnW2cfp6WqRI3dSGoAonOgSgKtckrpOYZPvcAOOBy69MBG0e0xY2GMEndzj9gP3VdLv4VoElEFDyp2oqT8Q/wBrWhWXhv8AVKoafcXdNlxRIgh7QSR0dJg+u6oLWBShHvRecDr7g9Nz3OtqjSwmWU3u01Wg/lOqA6Np3OFq24SRlwIjkQg094TfB7RSe4NcP+G8xpcP+W/pnZ3sfIUFSs4fbAgZQ5p6DEpi5unJHyyFDqGZEyhQxCaalJJ5odlQzB9lt74VESZM152IRGhxIgqC2fO6I/Fhrobz5pjFgZxOuWYqxA0x+qCr2rxTDjLup/VCVLN0amuM9FbOzN0009NQePbyIUvSH2ikJb2UrvVpXe57KsLiQzfzj6LFDKZfHz/TzG0uSYkpo2rhVywpOccKyUbJ4GWn1VFondklvWhPuG8SDd9lXHNhQ/iyEWjcLjdcQa4Qk9d6UUrpxKc29KQpSQyBg9dF6MFmpBaKZhQ8FaoUjKcfglLSsVRE2XL+n9QNpvbqAfUc1rAZJIa0uJA9007Q9n21bao1tSKjSaoLRqGtrfE3STs4DruZVTsC5nwOLXQYcNxIg/RA1O0lekHU21IiQTALiSckkosMP4ITxON2H1EfUIatxcDkfouK2dkHUp9Uj84tl16SMr8Tc7YAeplBvdzKnc3oPcqM0uZRUUuAcm+g5bO+3T91sugTyXRyVGW6zA2GT7clRE2wOrVLjnbkP5zUTnrpzvktMb1TCGmNndTALAxT06UEc3HZvn5pjGmUCfL1XRDW859BKLHB6rviPsE0tODho1FpIETt+qZJiNoQO0HdrvkFgpB3wsePNsK2fhhUIAY7yhojHmiqVjTwHNLQMunbA6hGv6ZNfhVbe7gFrqug8hWpOLT/AL2GR8isbduGXMBb/fTPeM9yMj3hWln4Rz/9RzYByHkxG2ByRdx2MtHnXZX1BhPwzUFN09PP3Cm6X2P36K1bvpuEjPQjKGLZMAfLKK7Q9m7m2Guowf8Az0YdSqD/ANzTgO/yj1S6hxQvHd1XuZIInOnIw6W5OfVGwYkjnkYG66pz7habb1GDU8cgNQy0/wCQcMIsUBoJaTI3CZCyJ6PEtg7cdETR4o8EOZyMmUiY8B3l1XYe4TnBR6BOi5H+o0f+nPusVObSYRk5WJMUHJgHB64a4SvR+EPY9nI4XlNJ+VZ+DcR07FB7Q0dMdcfsA3LVV37qwX3EdQSJzpKV6K9OqRyrFw18gKvFqP4dcQUErEk6LKAuwAl7bhSNrpaMHhgUjWhBMrKdtRYAbTdCD7b2RZSoVKZZqc0tqNjxjJLHHqIkeymt3jUJ2XPaHjbar2sjAwTzko2FFBNy8SajiejWAifUwIWqdQnl/P1Tq5t2zyn6/JCOogcltDbBih6mdkVVxuoqNI1HaWDAjU7oFkggT+jfc/zmtito8I2PxKesAzVEECQ0++T68vmgw2PEfkqJE72QX1Jod4VEAunGSSV1RpFzgGiSdunm4+QWoxPY2TqjoaBO5Jw1g6nzTrh/C6bXDX4upnf3Xds3u2d22MwXO5k+q2eg906EbJzUEkMBDfy5kx5qwfhtdOC4CB+WIMbSVXAY/n2Tu3cyAyYHRuzidw6U1ih1o4tpjwc9mQR67oG74W8vBEEE+kT1RVOtAilEAwQZHngx0RD7poMFwHqQFskNTFr+Dse3TUA1CcjcdCkN7w51u6RDgN4HiHnHNXLu2uOoQTESOm4QbrUF51kkE+HynkptJjpsTcL4q6k8d28sDm7O8VGoOj2HDh9VDfcKp19Rt6FMOfvQzBcPz2lQ5BJ3p+eJTTiHBmuEBu35QY/3M6O+6r9reGnU7p7tTAccuXPo4KaHYlZdVafhFWoGTDmhxaQRiHDryTCpXMzqJ1DJmZ90dxq1/FNNZsd8BFUAQazQMVCP+YBufzAdRlBYVN2nl8P7J0TkS1XI+0p6mdful9QHotNruZjYJrFUQrQFiBdVM7rS1hxALQym1EQMLFiSXB4k1K5JQ7nw5YsSMdDKmJCkoCFpYtF7Flwa0X4RDFtYq0TTJ2KZqxYtQpNR3CrnHahp1SsWJJIeA647YBj2MI+CkxryN3VA2Xun1JHoAq1ccOEnLo3+I/JYsTJKjW7ObSgJLQwEEZk5xzn+bozSRooMhupoOpoh28wTzkrFiVoZCvjVMNLg3ZpI+W/1lJ6j5WLE4iMAyB1IAHmcBW607OmiyXkSQNRGSP8AEeSxYsFnNk8NklodIIzy81yMYWLE/CYbY2HeZJgA+55mEytnsAho8WSAf1KxYk6x+IJuLptJgLhvvHVA17mnXIZBBOzoHLKxYnQtkdazdSEsqOxA/nJbpX2YDjP/AEjfqsWIdQfsIq8Q1DUBgGCeYKV8Y4aKw1txUGemqOvn5rFilLRWOxBwjiEPIJiN9/05z8lBx62NOoXtwWubMYB1eJrx0kbjkQeRWLEwBpSrtq0mu0gE7jodigOJuAbBj/GPvKxYiZvQnFdbWLEQ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28" name="AutoShape 4" descr="data:image/jpeg;base64,/9j/4AAQSkZJRgABAQAAAQABAAD/2wCEAAkGBhQSERQUEhMUFRUVFRQXFBQUFRQUFBQUFBUVFBQUFBQXHCYeFxkjGRQUHy8gIycpLCwsFR4xNTAqNSYrLCkBCQoKDgwOGg8PGikcHyQsKSksLCwpKSkpKSwsLCkpLCkpKSkpLCwpKSkpKSwsLCkpLCksKSwpKSkpKSwsKSwpKf/AABEIALcBEwMBIgACEQEDEQH/xAAcAAACAgMBAQAAAAAAAAAAAAAEBQMGAAECBwj/xAA+EAABAwMCAwYEBQMCBAcAAAABAAIRAwQhEjEFQVEGEyJhcYEykaGxFELB0fAHUmIjgjNTcuEVNENjc5Ki/8QAGQEAAwEBAQAAAAAAAAAAAAAAAQIDAAQF/8QAIxEAAgIDAQADAQADAQAAAAAAAAECERIhMQMTQVFhIjJxBP/aAAwDAQACEQMRAD8AqtIoukUIxF0V47kymIVTRNMqGmETTCRzYcSamVOwqNjVOwJX6M1ErCpQ5RBT0KJdn8jfjMic4axo5ucSAPcowcpOkHE2M7fqfoMpJxqo8ks1O7sAF5pRrnlBO2SMKDitE0S9zahaQf8Ahlz3ETnOY/RVfinEqmo7gOgkDDfL3E+q9CEcf6ymCWy5W/aZjAajNMw3H+o54jBaRGmck9Evq9tuTCBIOdAL9W8FzhluOUjkq1Y0SWuM5AktBDXH3dg+2VguKkYpg9CTEEDLt8H9lbI1FroF9Zh0aZc4OOhjQWj+3URDRvMcgPNA16zmau+7tr9ekd2DUJAkl2trvLljeElvuPVNDWtBaCBqDRDSRsf8jHPzQlLi5iHAkCDp0zq8p5BZWB0XBnbKtRb3bqlOs0GRrp6YDmwWOL3EkAH4Sd+q6HF6TtL6DTQ1Fs6BIp1HO0E0zzaQdUDbI5ZpFzXa86ixgOMAubsAJ0txOFKeJk6QDpAgCCA1mIJDYJO6ot9Fuj0rs/25rNLX1H943XDhO8kh509IaYiIPVPu1nau+NF1SzbS7sN1Oc14fUa0z4g3mIEz64wV4y3izmMbTkFuR4cagSHQ6N4LcSnXZzj9TUaepwFQaHEOjB1ARI3GqYnkNt0E6A0pFb41x24rPJrVXvPm4kew2SguKedrOy1WyqAPOpj5NOppLQ4CJkGYOdpPXZIla7IY0aJXK7K5RCaWLcLSxjunWI2R9vxEjm4eYJCWrYWMX3s328fbvaHVHPYSNTXGYHMhet2HFqddodTeHSJwvmlpVs7E9oX0rmi0E6S4NPo7H3U5xTCnR7kQoagRUKCqFzIoL6wQ7moqsEO4LMZETmoeq1FOQ9RQZRICdTWKUhYlGpHnLK6Mo3CUMBRFKUz8iCHlK5RDLlJGPKmY4qfxGH1O6RDbtIGVSpG3BnOEvwmH7LqevsJPyR93x6jRkaWuO2ZAHhADgW7u3yepPPA3AaPdg1qjHlsODPhaCTiXg+KN4x5pP2prse4upNcyfy6fAW7zq3kz0+SrCOCLQjqwPjnF+9cXMwABE7yIkiPPrKrd1du395j5g9UTWeYgyD6k5/RA3APqDz5qsRnw1+OwZ3IjntM4WhdlwAa6CORzJ6lDkTPVcsbJzg8nfuqkrJzeumHGPt6hdhw5j0cPh9wuDalwzuN/3XdG3MELXRqbDLrhHg7xjpH5o3Epa2hnn6k/yE04bWcyRuDiORnCIZw/mCIM4PKOvRZSC4CZojEYO8fdd2sscDj7j6pibHEwhqlCDj+enRNdi1RbqvEad1ZVKVRmrSxzqbROptVrTpcANsSMY5HlHmbhGFauHVYMGCDIIzkc1VarYcR0MfJVhpEpnGpaKxdJxDlbKxbAWMcwtreldBi1mOQE87GW4fe0GnbWD/8AXP6JVQtHPMNBJ6Beif097D1W1216rdDWg6QdyTifLCnJjJHq0qGq5dlQ1VBDglZyGc5T1QhiEGFHJUNRTlRVAosqmCkLawsW0g5Qfww5LBRhLrLiWpyZOrhd0oUcikTU6SKpW6Go1UwoEQo4j2Ruoqbg9cMrtLiA0mHOIJ0g7uAAJn0WqpQ1vVirTMTD2EgbkahIC2JrLpxSk+kwAuaGkktzqeWHbSGmeRMun9FUuJWviJZqg8iHY6eI7mFYuM9oQLqqQPHhmsku0Nzpa1sxsHEk84gc0svbvVvk7ycu+fVRa3o7FtFZuLQnCFq8MMQFZn0hMiP2XBEKsYgaKo7g5/m67ocMzkKxyDyWOoc0W6CoCsWGkeSJoWzCMKepZg/mPzUbeFQZDilHUTYsmjkiGWoXVGgRvkdefyRdFqFhcQOtYY+qWV+HqxvyhK1ESqRZCcRHStIKq3FLTRWePOR6HKv34f8A7JRxbhZdUkAfCFeL0c0o7Ka8Qog0pvxW07sicnyS/X0CKdkmcNlHWdgam2IQg1dE24HTMmVmFGN4Cebgmtv2bY0AvMqUWYOSUXSpuDQ07JRg2xs2U4LWr0rgdbvKYjcBed206dirL2Qvy2o0ciYK3VQC5fgXKKrZlOn1RCX3F2OqTENiSvRIQzrcp4GhyiuKSXFhsROCgqIi4wSgK9WFCRVGiViEddBYlpjWeSW1XS5OaNWYQ1OxbAMbqalgwvSkcYxovTW12SWi5OrJ2FGtjZElVqW1W5Taoldxug0ayyX1kHspXHOoKevbemwU599MoG7ZEeiJ7O1hUpmkT8J1DHXp6kD5qC6Hi8woTj9nb5StAznrsMlaqUpC4ezOCjFlqMdagfmj3XQ0/wB0+6icweS0+kBmBC1WEmIatB2YAWmUM+ylbU0jG5ws9BVkgJG63TqqN1QAS4/qom8Rb5pabM2Gyuvw+JOygoVp2COGRCO0I9gHdw77IC4uCajabGySCSSQ0NExklMC4yGnrCmocMGovdiTAHMnoq5JLZFeWbKX2hsHtqAPaBI1NIMhzSSJB9QgBYGJwrN22cC2g7oazOe0scPuVX6d5yhZSbVoE/NQk4sEc2Oa3QpPnwyFMwNLwCYHNT0qDRUI1u09Qn3RLVnDqNQCS4/NLRfVA/43b9U5cTkGY5JVVtpJSr+jSivotFlxd7WAFxk8k74TxMyDzBVc4S+GyBMBZb8RJeY6pqrhFOz1C64+4gQeSUm9qF06io6YljSei6FUBFy/AY/pY7LiPhEldXHE5xKrRvui5bdSUIy/QtDitVSa+uIRYqYSi+aSpTWx48A3XeViGdbOlYkDZUqN+YjCMt2yhLKxJ5JzStYC7JMjRqm1ObIYS1jE1tBhTQjJahwlVzumtRKbndFmsJ4Pfd1UB5GQ70PP2OfZO7y3h3r/AAquWVwGVGPLQ4Nc1xafzBpBI+ivz6Qua7niGhwDiehLYmPMjl1UZHX4fbKvUaRuonmURxC3frIG43PmN0quXGn8T2N9Tn0hJSOq2g5lJduo6gW+WCltpxmmDBfJ9HQntvVa6CNo3GUjux4uwe3y0HmMEdIUVw/SPhMz6o4MZJIweqV8WrkYb7xulTdjy4Q1JduNI6kgLql3IwarJ/6hlQWVOZljXEgjxEndE23ZpkS/5Y5CFXi6Qp3wPoURu0/sUbTSqhb934W/DO28JjQcgrspokZbAPBJ2yoeIcVaHfDIbgGeZ3gfJGBuQk11Z97cFg+Fobqj+6BIlZq2aOhR2sIcKUdXv9nBoj5tKr4YrL2moTUY0CA1kRziTBPqltOxBV1qJzzuU2wFtAHKJtoCIq2rQQA4T0UXc5g7ha0xapklVmrZKb2lDwOqdUWwgLvxVQByWXQT4NLSkQw6dyIK74VweHEuXHBK+S0n09FYKLk7RzphLKsMAKGfVUxEoS5dCyVBZ096io18ocXMqWlbmZStlI+basf2pkLp9CVBZvhMaWVJ7DjWhebLyWJpoW0BqRQ7W0AXVw2FLTbhQ3bl1Vo5p6lRACmdmcJQHppZnCCEYRV2Se7OU3qHCTXhysxCIPXoHYz/AFLep/d3Zb1jR+4Ix5FeeBXH+m9wRdaJAFRpmT/aDGkczkqdFvKbi6/RVxUvf4WuLZMOLdwBvB5Ib/wYtYQCIJBJIBdI2Oo5Vr7R2DKVd2nIOfQnJHzSWtXOwCmrXD0aUlsrNzwwatj6/sm3CiWiBMb581OLWTLvkpWshH/pkq2jrvCeaGq2uo5O6k15RHeNDcoSVFVtA9O3LMjKJF2SuGVA7ZdhmUtJmomY2cqVlKFxSU4KRseiSfsuKDIcTHxdOfqsNTxJDd3Dm0KkPIkODTJwScQfUhMlZFyUUwDtZea67g0iGgNJB5j4s+RMeySMqObsVcm0m8Tpl5hl5TptDWtb/wCbgZD+laQQD+bAVTq25BLSC0gwQQQQRuCDkHyXU4VpnCpuW0ROcSQTv1RVJ3MqNtEdVNTpQl0NbCXnwoC1p/G89UyYyRHVS/hslg5gLRQPR3oU0K5a8EdVZW3YwUDc8ELGyM9VBQcSqSkkShBsdtvkDf3ZIRVCzJCy44bhc79dnSvBinhbiXZV84bwIvYHEeiD7HdjHPqa6gho2HUr091m1jNogJqvYPkwWKPP6nBg07lMuH8IneVnEr5rX8t13Q46GjkmxRJyd7Df/B2rEOO0YWIUjWygOYIS29COZUlDXrV0cRzzdyFzE0szhLm00ytBhTMTVEqum5TSoEurjKzBWwcNTHgd8aNxRqTAbUYXH/HUNX/5lBQutKVGei69pawNd/Q+Jvo4Aj7pLKgs65dSAJnQdOeTTlo9AdSJYyVCTxZ7PlJTggetWgStW8uglbvGYhStrtbBIKCl9lHE4fbHouHWBPVMTdtjB/dAVKgdvKzm2CograBpO8jumbM7KBpBELqidOOSSSfQpoLbhY16wFQylNJkjn81W+OeJvdg/wCR9jI+sfJPqzvCqz3urW/kSY8g3A/nmunwjbOL3lUQvgVc03FwwcH33++VZ/6l39G6oW9xSA72dFXADiNJMOMZgjHk5VKyzn+dEXxZrhSp6diXHO2AAP1XXOqOGH+xXxaPc6SYCJo0o3Kl0vO5C6/C9SodOi4oMshguPLZbdcaXNcea4ZULhoiEPfODd3bckyEu9jmrft1CT7LglgcBzKqdzxLVEcuamtuJnU0nMKjjaoRSadl/s7Zx2aT6BO+HcAe54Lm481Yux17RuLdr2RMQ4cw4bgqwdyOS5X5bOn53WgGxYGDMBDcZ4lDDCOvLKRhUzjtCs3bI6IbWiN2VPjXFDrIlD2V1jJz5JdxeqSTqEFLhWjZVi9CybLW69M/EsVV/GO6lYm0JseWVExK3cU0x4OGvAR11wIuEtTyMolXFBMLWhhZVs3MMOEIy0ao3segepRQFegnr2IKvTRkwULRbrbrdGhi6fTwlTDiBWx0kjk4R7jI/X5oulUhB3ARNs/UJHv5FT9V9nV/5p1/idVmy70WtJU7hGSgaz6jvh0gdIzHzU4s65bJXMIGPlKhLup+WUMWvnf6f91jbRztyT6YH0T0GkGC7pt3MeqmZVDhgoZnDmjJEn5rru4OEjdg4GufDQhzXwuLq4wAgrm5DRkpUrBNmcSvPAWzGrfyb+Y++3ulGv8A0w3m5zvZoOf2UdxWLp6n+Nb7Lui36CB+p9yvQ844o8z1llIZ2LcgK1cT4cH2wAHiZ8Mdenvt8lXeEACXuwBzTqnf1HHTTdogBxO5g/C0f2k7+nSVSrJt0iqC6b6rda6a0S7HQKz2/Z+nUcG6AKjzuw51O5iTp+io/aPhNe2rOp3DHNc1xAJBDXjk5jtnAjokcHHoVJM4qcZdJ04S+rVJyTK5WoRSRmYCibWg5xwtW1pmXbJxbsAGEyFY37MOq0H6mVSw8wNj6hemcL7faABWbJ/ubmfZeX2t4BhyIN2BtKphGRPJxPcbPjtKsyWOHpzHqEBf0g+V5DT409jgWkg9QrNwztbUe8NdGR9VKXi/oovT9FXbDhoBlUurTXpnGOE1K7S/psOoVJvOGFsypKP0FuhNK0jvwSxH4zfINeGipTMwYV24LxEOEHdVkXbSN1zTvtDpBT3Y1UXe/wCHte3YKv1rDQcbKW17RCMlE98H5CniGxS96BrvTC9t9OeSVVilka9nQeunPwhw9dE4SBBrgqKyrlr+oOCOo/dd1yhqPxJmrQibTtD+owaZ5KMYCs3YzgrLnW2oDpDNwYIcTDSPr8kq43wR1u8tPibycBAOJj1A3CjLzcTv8vZS70XVdp+4CGFQnr9kSW4XMBJRdyNQIQ9Z8Luq8JZfX2EUhZTN1KyXXFXWZ5DbzPVRPqkqIun0+/or+fnW2cfp6WqRI3dSGoAonOgSgKtckrpOYZPvcAOOBy69MBG0e0xY2GMEndzj9gP3VdLv4VoElEFDyp2oqT8Q/wBrWhWXhv8AVKoafcXdNlxRIgh7QSR0dJg+u6oLWBShHvRecDr7g9Nz3OtqjSwmWU3u01Wg/lOqA6Np3OFq24SRlwIjkQg094TfB7RSe4NcP+G8xpcP+W/pnZ3sfIUFSs4fbAgZQ5p6DEpi5unJHyyFDqGZEyhQxCaalJJ5odlQzB9lt74VESZM152IRGhxIgqC2fO6I/Fhrobz5pjFgZxOuWYqxA0x+qCr2rxTDjLup/VCVLN0amuM9FbOzN0009NQePbyIUvSH2ikJb2UrvVpXe57KsLiQzfzj6LFDKZfHz/TzG0uSYkpo2rhVywpOccKyUbJ4GWn1VFondklvWhPuG8SDd9lXHNhQ/iyEWjcLjdcQa4Qk9d6UUrpxKc29KQpSQyBg9dF6MFmpBaKZhQ8FaoUjKcfglLSsVRE2XL+n9QNpvbqAfUc1rAZJIa0uJA9007Q9n21bao1tSKjSaoLRqGtrfE3STs4DruZVTsC5nwOLXQYcNxIg/RA1O0lekHU21IiQTALiSckkosMP4ITxON2H1EfUIatxcDkfouK2dkHUp9Uj84tl16SMr8Tc7YAeplBvdzKnc3oPcqM0uZRUUuAcm+g5bO+3T91sugTyXRyVGW6zA2GT7clRE2wOrVLjnbkP5zUTnrpzvktMb1TCGmNndTALAxT06UEc3HZvn5pjGmUCfL1XRDW859BKLHB6rviPsE0tODho1FpIETt+qZJiNoQO0HdrvkFgpB3wsePNsK2fhhUIAY7yhojHmiqVjTwHNLQMunbA6hGv6ZNfhVbe7gFrqug8hWpOLT/AL2GR8isbduGXMBb/fTPeM9yMj3hWln4Rz/9RzYByHkxG2ByRdx2MtHnXZX1BhPwzUFN09PP3Cm6X2P36K1bvpuEjPQjKGLZMAfLKK7Q9m7m2Guowf8Az0YdSqD/ANzTgO/yj1S6hxQvHd1XuZIInOnIw6W5OfVGwYkjnkYG66pz7habb1GDU8cgNQy0/wCQcMIsUBoJaTI3CZCyJ6PEtg7cdETR4o8EOZyMmUiY8B3l1XYe4TnBR6BOi5H+o0f+nPusVObSYRk5WJMUHJgHB64a4SvR+EPY9nI4XlNJ+VZ+DcR07FB7Q0dMdcfsA3LVV37qwX3EdQSJzpKV6K9OqRyrFw18gKvFqP4dcQUErEk6LKAuwAl7bhSNrpaMHhgUjWhBMrKdtRYAbTdCD7b2RZSoVKZZqc0tqNjxjJLHHqIkeymt3jUJ2XPaHjbar2sjAwTzko2FFBNy8SajiejWAifUwIWqdQnl/P1Tq5t2zyn6/JCOogcltDbBih6mdkVVxuoqNI1HaWDAjU7oFkggT+jfc/zmtito8I2PxKesAzVEECQ0++T68vmgw2PEfkqJE72QX1Jod4VEAunGSSV1RpFzgGiSdunm4+QWoxPY2TqjoaBO5Jw1g6nzTrh/C6bXDX4upnf3Xds3u2d22MwXO5k+q2eg906EbJzUEkMBDfy5kx5qwfhtdOC4CB+WIMbSVXAY/n2Tu3cyAyYHRuzidw6U1ih1o4tpjwc9mQR67oG74W8vBEEE+kT1RVOtAilEAwQZHngx0RD7poMFwHqQFskNTFr+Dse3TUA1CcjcdCkN7w51u6RDgN4HiHnHNXLu2uOoQTESOm4QbrUF51kkE+HynkptJjpsTcL4q6k8d28sDm7O8VGoOj2HDh9VDfcKp19Rt6FMOfvQzBcPz2lQ5BJ3p+eJTTiHBmuEBu35QY/3M6O+6r9reGnU7p7tTAccuXPo4KaHYlZdVafhFWoGTDmhxaQRiHDryTCpXMzqJ1DJmZ90dxq1/FNNZsd8BFUAQazQMVCP+YBufzAdRlBYVN2nl8P7J0TkS1XI+0p6mdful9QHotNruZjYJrFUQrQFiBdVM7rS1hxALQym1EQMLFiSXB4k1K5JQ7nw5YsSMdDKmJCkoCFpYtF7Flwa0X4RDFtYq0TTJ2KZqxYtQpNR3CrnHahp1SsWJJIeA647YBj2MI+CkxryN3VA2Xun1JHoAq1ccOEnLo3+I/JYsTJKjW7ObSgJLQwEEZk5xzn+bozSRooMhupoOpoh28wTzkrFiVoZCvjVMNLg3ZpI+W/1lJ6j5WLE4iMAyB1IAHmcBW607OmiyXkSQNRGSP8AEeSxYsFnNk8NklodIIzy81yMYWLE/CYbY2HeZJgA+55mEytnsAho8WSAf1KxYk6x+IJuLptJgLhvvHVA17mnXIZBBOzoHLKxYnQtkdazdSEsqOxA/nJbpX2YDjP/AEjfqsWIdQfsIq8Q1DUBgGCeYKV8Y4aKw1txUGemqOvn5rFilLRWOxBwjiEPIJiN9/05z8lBx62NOoXtwWubMYB1eJrx0kbjkQeRWLEwBpSrtq0mu0gE7jodigOJuAbBj/GPvKxYiZvQnFdbWLEQ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6630" name="Picture 6" descr="http://cmsimg.detnews.com/apps/pbcsi.dll/bilde?Site=C3&amp;Date=20090724&amp;Category=ENT02&amp;ArtNo=907240319&amp;Ref=AR"/>
          <p:cNvPicPr>
            <a:picLocks noChangeAspect="1" noChangeArrowheads="1"/>
          </p:cNvPicPr>
          <p:nvPr/>
        </p:nvPicPr>
        <p:blipFill>
          <a:blip r:embed="rId2" cstate="print"/>
          <a:srcRect/>
          <a:stretch>
            <a:fillRect/>
          </a:stretch>
        </p:blipFill>
        <p:spPr bwMode="auto">
          <a:xfrm>
            <a:off x="5029200" y="2819400"/>
            <a:ext cx="3747083" cy="2552701"/>
          </a:xfrm>
          <a:prstGeom prst="rect">
            <a:avLst/>
          </a:prstGeom>
          <a:noFill/>
        </p:spPr>
      </p:pic>
      <p:pic>
        <p:nvPicPr>
          <p:cNvPr id="26632" name="Picture 8" descr="http://www.mannythemovieguy.com/images/hurt_locker_jeremy_renner_as_Staff_Sergeant_William_James.jpg"/>
          <p:cNvPicPr>
            <a:picLocks noChangeAspect="1" noChangeArrowheads="1"/>
          </p:cNvPicPr>
          <p:nvPr/>
        </p:nvPicPr>
        <p:blipFill>
          <a:blip r:embed="rId3" cstate="print"/>
          <a:srcRect/>
          <a:stretch>
            <a:fillRect/>
          </a:stretch>
        </p:blipFill>
        <p:spPr bwMode="auto">
          <a:xfrm>
            <a:off x="838200" y="2819400"/>
            <a:ext cx="3810000" cy="2533651"/>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7650" name="Picture 2" descr="http://www.mannythemovieguy.com/images/hurt_locker_anthony_mackie_as_Sergeant_JT_Sanborn.jpg"/>
          <p:cNvPicPr>
            <a:picLocks noChangeAspect="1" noChangeArrowheads="1"/>
          </p:cNvPicPr>
          <p:nvPr/>
        </p:nvPicPr>
        <p:blipFill>
          <a:blip r:embed="rId2" cstate="print"/>
          <a:srcRect/>
          <a:stretch>
            <a:fillRect/>
          </a:stretch>
        </p:blipFill>
        <p:spPr bwMode="auto">
          <a:xfrm>
            <a:off x="4800600" y="1828800"/>
            <a:ext cx="3810000" cy="3124200"/>
          </a:xfrm>
          <a:prstGeom prst="rect">
            <a:avLst/>
          </a:prstGeom>
          <a:noFill/>
        </p:spPr>
      </p:pic>
      <p:pic>
        <p:nvPicPr>
          <p:cNvPr id="27652" name="Picture 4" descr="http://www.mannythemovieguy.com/images/hurt_locker_Brian_Geraghty_as_Specialist_Owen_Eldridge.jpg"/>
          <p:cNvPicPr>
            <a:picLocks noChangeAspect="1" noChangeArrowheads="1"/>
          </p:cNvPicPr>
          <p:nvPr/>
        </p:nvPicPr>
        <p:blipFill>
          <a:blip r:embed="rId3" cstate="print"/>
          <a:srcRect/>
          <a:stretch>
            <a:fillRect/>
          </a:stretch>
        </p:blipFill>
        <p:spPr bwMode="auto">
          <a:xfrm>
            <a:off x="762000" y="2057400"/>
            <a:ext cx="3810000" cy="2790825"/>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a:t>Because the film was not originally released in the United States until 2009, it was eligible to be judged for the </a:t>
            </a:r>
            <a:r>
              <a:rPr lang="en-US" dirty="0">
                <a:hlinkClick r:id="rId2" tooltip="82nd Academy Awards"/>
              </a:rPr>
              <a:t>82nd Academy Awards</a:t>
            </a:r>
            <a:r>
              <a:rPr lang="en-US" dirty="0"/>
              <a:t> where it was nominated for nine </a:t>
            </a:r>
            <a:r>
              <a:rPr lang="en-US" dirty="0">
                <a:hlinkClick r:id="rId3" tooltip="Academy Awards"/>
              </a:rPr>
              <a:t>Academy Awards</a:t>
            </a:r>
            <a:r>
              <a:rPr lang="en-US" dirty="0"/>
              <a:t>. It won six Oscars including </a:t>
            </a:r>
            <a:r>
              <a:rPr lang="en-US" dirty="0">
                <a:hlinkClick r:id="rId4" tooltip="Academy Award for Best Director"/>
              </a:rPr>
              <a:t>Best Director</a:t>
            </a:r>
            <a:r>
              <a:rPr lang="en-US" dirty="0"/>
              <a:t> for Bigelow, the first woman to win this award. It also won </a:t>
            </a:r>
            <a:r>
              <a:rPr lang="en-US" dirty="0">
                <a:hlinkClick r:id="rId5" tooltip="Academy Award for Best Picture"/>
              </a:rPr>
              <a:t>Best Picture</a:t>
            </a:r>
            <a:r>
              <a:rPr lang="en-US" dirty="0"/>
              <a:t> and </a:t>
            </a:r>
            <a:r>
              <a:rPr lang="en-US" dirty="0">
                <a:hlinkClick r:id="rId6" tooltip="Academy Award for Best Writing (Original Screenplay)"/>
              </a:rPr>
              <a:t>Best Original Screenplay</a:t>
            </a:r>
            <a:r>
              <a:rPr lang="en-US" dirty="0"/>
              <a:t> for </a:t>
            </a:r>
            <a:r>
              <a:rPr lang="en-US" dirty="0" err="1"/>
              <a:t>Boal</a:t>
            </a:r>
            <a:r>
              <a:rPr lang="en-US" dirty="0"/>
              <a:t>. </a:t>
            </a:r>
            <a:r>
              <a:rPr lang="en-US" i="1" dirty="0"/>
              <a:t>The Hurt Locker</a:t>
            </a:r>
            <a:r>
              <a:rPr lang="en-US" dirty="0"/>
              <a:t> also earned numerous awards and honors from critics' organizations, festivals and groups,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229600" cy="1143000"/>
          </a:xfrm>
        </p:spPr>
        <p:txBody>
          <a:bodyPr/>
          <a:lstStyle/>
          <a:p>
            <a:pPr algn="l"/>
            <a:r>
              <a:rPr lang="en-US" dirty="0" smtClean="0"/>
              <a:t>Disorders=ment</a:t>
            </a:r>
            <a:r>
              <a:rPr lang="en-US" dirty="0" smtClean="0"/>
              <a:t>al illness</a:t>
            </a:r>
            <a:endParaRPr lang="en-US" dirty="0"/>
          </a:p>
        </p:txBody>
      </p:sp>
      <p:sp>
        <p:nvSpPr>
          <p:cNvPr id="3" name="Content Placeholder 2"/>
          <p:cNvSpPr>
            <a:spLocks noGrp="1"/>
          </p:cNvSpPr>
          <p:nvPr>
            <p:ph idx="1"/>
          </p:nvPr>
        </p:nvSpPr>
        <p:spPr>
          <a:xfrm>
            <a:off x="457200" y="1143000"/>
            <a:ext cx="8229600" cy="4983163"/>
          </a:xfrm>
        </p:spPr>
        <p:txBody>
          <a:bodyPr>
            <a:noAutofit/>
          </a:bodyPr>
          <a:lstStyle/>
          <a:p>
            <a:r>
              <a:rPr lang="en-US" sz="4000" dirty="0" smtClean="0"/>
              <a:t>Why do you think people find mental illness so amusing and/or are afraid of it? </a:t>
            </a:r>
          </a:p>
          <a:p>
            <a:r>
              <a:rPr lang="en-US" sz="4000" dirty="0" smtClean="0"/>
              <a:t>Would you m</a:t>
            </a:r>
            <a:r>
              <a:rPr lang="en-US" sz="4000" dirty="0" smtClean="0"/>
              <a:t>ake fun of some one that had cancer? </a:t>
            </a:r>
          </a:p>
          <a:p>
            <a:r>
              <a:rPr lang="en-US" sz="4000" dirty="0" smtClean="0"/>
              <a:t>How should psychologists determine who h</a:t>
            </a:r>
            <a:r>
              <a:rPr lang="en-US" sz="4000" dirty="0" smtClean="0"/>
              <a:t>as a mental illness? What might the costs/benefits of this be?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descr="http://sodafordinner.files.wordpress.com/2011/05/dsm-grows.gif"/>
          <p:cNvPicPr>
            <a:picLocks noChangeAspect="1" noChangeArrowheads="1"/>
          </p:cNvPicPr>
          <p:nvPr/>
        </p:nvPicPr>
        <p:blipFill>
          <a:blip r:embed="rId2" cstate="print"/>
          <a:srcRect/>
          <a:stretch>
            <a:fillRect/>
          </a:stretch>
        </p:blipFill>
        <p:spPr bwMode="auto">
          <a:xfrm>
            <a:off x="533400" y="228600"/>
            <a:ext cx="8229600" cy="64770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28600"/>
            <a:ext cx="8229600" cy="4830763"/>
          </a:xfrm>
        </p:spPr>
        <p:txBody>
          <a:bodyPr>
            <a:noAutofit/>
          </a:bodyPr>
          <a:lstStyle/>
          <a:p>
            <a:pPr>
              <a:buNone/>
            </a:pPr>
            <a:r>
              <a:rPr lang="en-US" sz="2400" b="1" dirty="0"/>
              <a:t>Diagnostic and Statistical Manual of Mental</a:t>
            </a:r>
            <a:r>
              <a:rPr lang="en-US" sz="2400" dirty="0"/>
              <a:t> </a:t>
            </a:r>
            <a:r>
              <a:rPr lang="en-US" sz="2400" b="1" dirty="0"/>
              <a:t>Disorders, Fourth Edition (DSM-IV)</a:t>
            </a:r>
            <a:endParaRPr lang="en-US" sz="2400" dirty="0"/>
          </a:p>
          <a:p>
            <a:pPr>
              <a:buNone/>
            </a:pPr>
            <a:r>
              <a:rPr lang="en-US" sz="2400" dirty="0"/>
              <a:t> </a:t>
            </a:r>
          </a:p>
          <a:p>
            <a:pPr>
              <a:buNone/>
            </a:pPr>
            <a:r>
              <a:rPr lang="en-US" sz="2400" dirty="0"/>
              <a:t>Psychiatric Diagnoses are categorized by the </a:t>
            </a:r>
            <a:r>
              <a:rPr lang="en-US" sz="2400" dirty="0">
                <a:hlinkClick r:id="rId2"/>
              </a:rPr>
              <a:t>Diagnostic and Statistical Manual of Mental Disorders, 4th. Edition</a:t>
            </a:r>
            <a:r>
              <a:rPr lang="en-US" sz="2400" dirty="0"/>
              <a:t>.  Better known as the DSM-IV, the manual is published by the American Psychiatric Association and covers all mental health disorders for both children and adults. It also lists known causes of these disorders, statistics in terms of gender, age at onset, and prognosis as well as some research concerning the optimal treatment approaches.</a:t>
            </a:r>
          </a:p>
          <a:p>
            <a:pPr>
              <a:buNone/>
            </a:pPr>
            <a:r>
              <a:rPr lang="en-US" sz="2400" dirty="0"/>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buNone/>
            </a:pPr>
            <a:r>
              <a:rPr lang="en-US" dirty="0" smtClean="0"/>
              <a:t>Mental Health Professionals use this manual when working with patients in order to better understand their illness and potential treatment and to help 3rd party payers (e.g., insurance) understand the needs of the patient.  The book is typically considered the ‘bible’ for any professional who makes psychiatric diagnoses in the United States and many other countries. Much of the diagnostic information on these pages is gathered from the DSM IV.</a:t>
            </a:r>
          </a:p>
          <a:p>
            <a:pP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fontScale="70000" lnSpcReduction="20000"/>
          </a:bodyPr>
          <a:lstStyle/>
          <a:p>
            <a:pPr>
              <a:buNone/>
            </a:pPr>
            <a:r>
              <a:rPr lang="en-US" dirty="0"/>
              <a:t> </a:t>
            </a:r>
          </a:p>
          <a:p>
            <a:pPr>
              <a:buNone/>
            </a:pPr>
            <a:r>
              <a:rPr lang="en-US" dirty="0"/>
              <a:t> The DSM uses a </a:t>
            </a:r>
            <a:r>
              <a:rPr lang="en-US" dirty="0" err="1"/>
              <a:t>multiaxial</a:t>
            </a:r>
            <a:r>
              <a:rPr lang="en-US" dirty="0"/>
              <a:t> or multidimensional approach to diagnosing because rarely do other factors in a person's life not impact their mental health.  It assesses five dimensions as described below:</a:t>
            </a:r>
          </a:p>
          <a:p>
            <a:pPr>
              <a:buNone/>
            </a:pPr>
            <a:r>
              <a:rPr lang="en-US" dirty="0"/>
              <a:t> </a:t>
            </a:r>
          </a:p>
          <a:p>
            <a:pPr>
              <a:buNone/>
            </a:pPr>
            <a:r>
              <a:rPr lang="en-US" b="1" dirty="0">
                <a:hlinkClick r:id="rId2"/>
              </a:rPr>
              <a:t>Axis I: Clinical Syndromes</a:t>
            </a:r>
            <a:endParaRPr lang="en-US" dirty="0"/>
          </a:p>
          <a:p>
            <a:pPr lvl="0">
              <a:buNone/>
            </a:pPr>
            <a:r>
              <a:rPr lang="en-US" dirty="0"/>
              <a:t>This is what we typically think of as the diagnosis (e.g., depression, schizophrenia, social phobia)</a:t>
            </a:r>
          </a:p>
          <a:p>
            <a:pPr>
              <a:buNone/>
            </a:pPr>
            <a:r>
              <a:rPr lang="en-US" dirty="0"/>
              <a:t> </a:t>
            </a:r>
          </a:p>
          <a:p>
            <a:pPr>
              <a:buNone/>
            </a:pPr>
            <a:r>
              <a:rPr lang="en-US" b="1" dirty="0">
                <a:hlinkClick r:id="rId2"/>
              </a:rPr>
              <a:t>Axis II: Developmental Disorders and Personality Disorders</a:t>
            </a:r>
            <a:endParaRPr lang="en-US" dirty="0"/>
          </a:p>
          <a:p>
            <a:pPr lvl="0">
              <a:buNone/>
            </a:pPr>
            <a:r>
              <a:rPr lang="en-US" dirty="0"/>
              <a:t>Developmental disorders include autism and mental retardation, disorders which are typically first evident in childhood </a:t>
            </a:r>
          </a:p>
          <a:p>
            <a:pPr lvl="0">
              <a:buNone/>
            </a:pPr>
            <a:r>
              <a:rPr lang="en-US" dirty="0"/>
              <a:t>Personality disorders are clinical syndromes which have a more long lasting symptoms and encompass the individual's way of interacting with the world.  They include Paranoid, Antisocial, and Borderline Personality Disorders.</a:t>
            </a:r>
          </a:p>
          <a:p>
            <a:pPr>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fontScale="85000" lnSpcReduction="10000"/>
          </a:bodyPr>
          <a:lstStyle/>
          <a:p>
            <a:pPr>
              <a:buNone/>
            </a:pPr>
            <a:r>
              <a:rPr lang="en-US" b="1" dirty="0"/>
              <a:t> </a:t>
            </a:r>
            <a:endParaRPr lang="en-US" dirty="0"/>
          </a:p>
          <a:p>
            <a:pPr>
              <a:buNone/>
            </a:pPr>
            <a:r>
              <a:rPr lang="en-US" b="1" dirty="0"/>
              <a:t>Axis III: Physical Conditions</a:t>
            </a:r>
            <a:r>
              <a:rPr lang="en-US" dirty="0"/>
              <a:t> which play a role in the development, continuance, or exacerbation of </a:t>
            </a:r>
          </a:p>
          <a:p>
            <a:pPr>
              <a:buNone/>
            </a:pPr>
            <a:r>
              <a:rPr lang="en-US" dirty="0"/>
              <a:t>Axis I and II Disorders</a:t>
            </a:r>
          </a:p>
          <a:p>
            <a:pPr lvl="0">
              <a:buNone/>
            </a:pPr>
            <a:r>
              <a:rPr lang="en-US" dirty="0"/>
              <a:t>Physical conditions such as brain injury or HIV/AIDS that can result in symptoms of mental illness are included here. </a:t>
            </a:r>
          </a:p>
          <a:p>
            <a:pPr>
              <a:buNone/>
            </a:pPr>
            <a:r>
              <a:rPr lang="en-US" b="1" dirty="0"/>
              <a:t> </a:t>
            </a:r>
            <a:endParaRPr lang="en-US" dirty="0"/>
          </a:p>
          <a:p>
            <a:pPr>
              <a:buNone/>
            </a:pPr>
            <a:r>
              <a:rPr lang="en-US" b="1" dirty="0"/>
              <a:t>Axis IV: Severity of Psychosocial Stressors</a:t>
            </a:r>
            <a:endParaRPr lang="en-US" dirty="0"/>
          </a:p>
          <a:p>
            <a:pPr lvl="0">
              <a:buNone/>
            </a:pPr>
            <a:r>
              <a:rPr lang="en-US" dirty="0"/>
              <a:t>Events in a person’s life, such as death of a loved one, starting a new job, college, unemployment, and even marriage can impact the disorders listed in Axis I and II.  These events are both listed and rated for this axis.</a:t>
            </a:r>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b="1" dirty="0" smtClean="0"/>
              <a:t>Axis </a:t>
            </a:r>
            <a:r>
              <a:rPr lang="en-US" b="1" dirty="0"/>
              <a:t>V: Highest Level of Functioning</a:t>
            </a:r>
            <a:endParaRPr lang="en-US" dirty="0"/>
          </a:p>
          <a:p>
            <a:r>
              <a:rPr lang="en-US" dirty="0"/>
              <a:t>On the final axis, the clinician rates the person's level of functioning both at the present time and the highest level within the previous year.  This helps the clinician understand how the above four axes are affecting the person and what type of changes could be expected.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DSM</a:t>
            </a:r>
            <a:r>
              <a:rPr lang="en-US" dirty="0"/>
              <a:t> </a:t>
            </a:r>
            <a:r>
              <a:rPr lang="en-US" dirty="0" smtClean="0"/>
              <a:t>and homosexuality</a:t>
            </a:r>
            <a:r>
              <a:rPr lang="en-US" dirty="0" smtClean="0"/>
              <a:t> </a:t>
            </a:r>
            <a:endParaRPr lang="en-US" dirty="0"/>
          </a:p>
        </p:txBody>
      </p:sp>
      <p:sp>
        <p:nvSpPr>
          <p:cNvPr id="3" name="Content Placeholder 2"/>
          <p:cNvSpPr>
            <a:spLocks noGrp="1"/>
          </p:cNvSpPr>
          <p:nvPr>
            <p:ph idx="1"/>
          </p:nvPr>
        </p:nvSpPr>
        <p:spPr>
          <a:xfrm>
            <a:off x="533400" y="1447800"/>
            <a:ext cx="8229600" cy="4525963"/>
          </a:xfrm>
        </p:spPr>
        <p:txBody>
          <a:bodyPr>
            <a:normAutofit lnSpcReduction="10000"/>
          </a:bodyPr>
          <a:lstStyle/>
          <a:p>
            <a:r>
              <a:rPr lang="en-US" dirty="0" smtClean="0"/>
              <a:t>The origin</a:t>
            </a:r>
            <a:r>
              <a:rPr lang="en-US" dirty="0" smtClean="0"/>
              <a:t>al DSM </a:t>
            </a:r>
            <a:r>
              <a:rPr lang="en-US" dirty="0" smtClean="0"/>
              <a:t>classified </a:t>
            </a:r>
            <a:r>
              <a:rPr lang="en-US" dirty="0"/>
              <a:t>homosexuality as a sexual deviation, as did DSM-II in </a:t>
            </a:r>
            <a:r>
              <a:rPr lang="en-US" dirty="0" smtClean="0"/>
              <a:t>1968.</a:t>
            </a:r>
          </a:p>
          <a:p>
            <a:r>
              <a:rPr lang="en-US" dirty="0" smtClean="0"/>
              <a:t>However</a:t>
            </a:r>
            <a:r>
              <a:rPr lang="en-US" dirty="0"/>
              <a:t>, in December of 1973, the DSM-II was modified by the Board of Trustees of the American Psychiatric Association (APA), who voted to eliminate the general category of homosexuality, and replace it with sexual orientation disturbance</a:t>
            </a:r>
            <a:r>
              <a:rPr lang="en-US" dirty="0" smtClean="0"/>
              <a:t>. </a:t>
            </a:r>
          </a:p>
          <a:p>
            <a:r>
              <a:rPr lang="en-US" dirty="0" smtClean="0"/>
              <a:t>Eventu</a:t>
            </a:r>
            <a:r>
              <a:rPr lang="en-US" dirty="0" smtClean="0"/>
              <a:t>ally this was also removed.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TotalTime>
  <Words>350</Words>
  <Application>Microsoft Office PowerPoint</Application>
  <PresentationFormat>On-screen Show (4:3)</PresentationFormat>
  <Paragraphs>50</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Do-Now</vt:lpstr>
      <vt:lpstr>Disorders=mental illness</vt:lpstr>
      <vt:lpstr>Slide 3</vt:lpstr>
      <vt:lpstr>Slide 4</vt:lpstr>
      <vt:lpstr>Slide 5</vt:lpstr>
      <vt:lpstr>Slide 6</vt:lpstr>
      <vt:lpstr>Slide 7</vt:lpstr>
      <vt:lpstr>Slide 8</vt:lpstr>
      <vt:lpstr>DSM and homosexuality </vt:lpstr>
      <vt:lpstr>Pros and Cons of Labeling </vt:lpstr>
      <vt:lpstr>Bottom line: </vt:lpstr>
      <vt:lpstr>Our mission: </vt:lpstr>
      <vt:lpstr>Slide 13</vt:lpstr>
      <vt:lpstr>Slide 14</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Do-Now</dc:title>
  <dc:creator>Meg</dc:creator>
  <cp:lastModifiedBy>Meg</cp:lastModifiedBy>
  <cp:revision>1</cp:revision>
  <dcterms:created xsi:type="dcterms:W3CDTF">2011-12-07T21:27:53Z</dcterms:created>
  <dcterms:modified xsi:type="dcterms:W3CDTF">2011-12-07T22:41:56Z</dcterms:modified>
</cp:coreProperties>
</file>